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4" r:id="rId8"/>
    <p:sldId id="262" r:id="rId9"/>
    <p:sldId id="263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368" autoAdjust="0"/>
    <p:restoredTop sz="94660"/>
  </p:normalViewPr>
  <p:slideViewPr>
    <p:cSldViewPr>
      <p:cViewPr varScale="1">
        <p:scale>
          <a:sx n="98" d="100"/>
          <a:sy n="98" d="100"/>
        </p:scale>
        <p:origin x="-1176" y="-10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94EB93-9716-4C67-9C10-4E3E79C06E83}" type="datetimeFigureOut">
              <a:rPr lang="en-GB" smtClean="0"/>
              <a:pPr/>
              <a:t>15/11/2016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1EE0E-0832-48B4-9176-DEBC881BF48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36098737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94EB93-9716-4C67-9C10-4E3E79C06E83}" type="datetimeFigureOut">
              <a:rPr lang="en-GB" smtClean="0"/>
              <a:pPr/>
              <a:t>15/11/2016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1EE0E-0832-48B4-9176-DEBC881BF48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28691619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94EB93-9716-4C67-9C10-4E3E79C06E83}" type="datetimeFigureOut">
              <a:rPr lang="en-GB" smtClean="0"/>
              <a:pPr/>
              <a:t>15/11/2016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1EE0E-0832-48B4-9176-DEBC881BF48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125945836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94EB93-9716-4C67-9C10-4E3E79C06E83}" type="datetimeFigureOut">
              <a:rPr lang="en-GB" smtClean="0"/>
              <a:pPr/>
              <a:t>15/11/2016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1EE0E-0832-48B4-9176-DEBC881BF48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416600028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94EB93-9716-4C67-9C10-4E3E79C06E83}" type="datetimeFigureOut">
              <a:rPr lang="en-GB" smtClean="0"/>
              <a:pPr/>
              <a:t>15/11/2016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1EE0E-0832-48B4-9176-DEBC881BF48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217319758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94EB93-9716-4C67-9C10-4E3E79C06E83}" type="datetimeFigureOut">
              <a:rPr lang="en-GB" smtClean="0"/>
              <a:pPr/>
              <a:t>15/11/2016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1EE0E-0832-48B4-9176-DEBC881BF48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11134442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94EB93-9716-4C67-9C10-4E3E79C06E83}" type="datetimeFigureOut">
              <a:rPr lang="en-GB" smtClean="0"/>
              <a:pPr/>
              <a:t>15/11/2016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1EE0E-0832-48B4-9176-DEBC881BF48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648940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94EB93-9716-4C67-9C10-4E3E79C06E83}" type="datetimeFigureOut">
              <a:rPr lang="en-GB" smtClean="0"/>
              <a:pPr/>
              <a:t>15/11/2016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1EE0E-0832-48B4-9176-DEBC881BF48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15960593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94EB93-9716-4C67-9C10-4E3E79C06E83}" type="datetimeFigureOut">
              <a:rPr lang="en-GB" smtClean="0"/>
              <a:pPr/>
              <a:t>15/11/2016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1EE0E-0832-48B4-9176-DEBC881BF48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18920607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94EB93-9716-4C67-9C10-4E3E79C06E83}" type="datetimeFigureOut">
              <a:rPr lang="en-GB" smtClean="0"/>
              <a:pPr/>
              <a:t>15/11/2016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1EE0E-0832-48B4-9176-DEBC881BF48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59065556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94EB93-9716-4C67-9C10-4E3E79C06E83}" type="datetimeFigureOut">
              <a:rPr lang="en-GB" smtClean="0"/>
              <a:pPr/>
              <a:t>15/11/2016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2D1EE0E-0832-48B4-9176-DEBC881BF48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8143108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094EB93-9716-4C67-9C10-4E3E79C06E83}" type="datetimeFigureOut">
              <a:rPr lang="en-GB" smtClean="0"/>
              <a:pPr/>
              <a:t>15/11/2016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2D1EE0E-0832-48B4-9176-DEBC881BF489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="" xmlns:p14="http://schemas.microsoft.com/office/powerpoint/2010/main" val="21621376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b="1" dirty="0"/>
              <a:t>Galeazzi Fractures</a:t>
            </a:r>
            <a:br>
              <a:rPr lang="en-GB" b="1" dirty="0"/>
            </a:b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smtClean="0"/>
              <a:t>KELVIN</a:t>
            </a:r>
            <a:r>
              <a:rPr lang="en-GB" smtClean="0"/>
              <a:t> </a:t>
            </a:r>
            <a:endParaRPr lang="en-GB" dirty="0"/>
          </a:p>
        </p:txBody>
      </p:sp>
    </p:spTree>
    <p:extLst>
      <p:ext uri="{BB962C8B-B14F-4D97-AF65-F5344CB8AC3E}">
        <p14:creationId xmlns="" xmlns:p14="http://schemas.microsoft.com/office/powerpoint/2010/main" val="30179014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/>
            </a:r>
            <a:br>
              <a:rPr lang="en-GB" dirty="0" smtClean="0"/>
            </a:br>
            <a:r>
              <a:rPr lang="en-GB" dirty="0" smtClean="0"/>
              <a:t>Definition</a:t>
            </a:r>
            <a:br>
              <a:rPr lang="en-GB" dirty="0" smtClean="0"/>
            </a:b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endParaRPr lang="en-GB" dirty="0" smtClean="0"/>
          </a:p>
          <a:p>
            <a:pPr>
              <a:buNone/>
            </a:pPr>
            <a:r>
              <a:rPr lang="en-GB" dirty="0" smtClean="0"/>
              <a:t>	distal 1/3 radius shaft </a:t>
            </a:r>
            <a:r>
              <a:rPr lang="en-GB" dirty="0" err="1" smtClean="0"/>
              <a:t>fx</a:t>
            </a:r>
            <a:r>
              <a:rPr lang="en-GB" dirty="0" smtClean="0"/>
              <a:t> AND</a:t>
            </a:r>
          </a:p>
          <a:p>
            <a:r>
              <a:rPr lang="en-GB" dirty="0" smtClean="0"/>
              <a:t>associated distal </a:t>
            </a:r>
            <a:r>
              <a:rPr lang="en-GB" dirty="0" err="1" smtClean="0"/>
              <a:t>radioulnar</a:t>
            </a:r>
            <a:r>
              <a:rPr lang="en-GB" dirty="0" smtClean="0"/>
              <a:t> joint (DRUJ) injury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="" xmlns:p14="http://schemas.microsoft.com/office/powerpoint/2010/main" val="15654413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Epidemiology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GB" dirty="0"/>
              <a:t>Incidence of DRUJ instability</a:t>
            </a:r>
          </a:p>
          <a:p>
            <a:pPr lvl="1"/>
            <a:r>
              <a:rPr lang="en-GB" dirty="0"/>
              <a:t>if radial fracture is &lt;7.5 cm from articular surface</a:t>
            </a:r>
          </a:p>
          <a:p>
            <a:pPr lvl="2"/>
            <a:r>
              <a:rPr lang="en-GB" dirty="0"/>
              <a:t>unstable in 55% </a:t>
            </a:r>
          </a:p>
          <a:p>
            <a:pPr lvl="1"/>
            <a:r>
              <a:rPr lang="en-GB" dirty="0"/>
              <a:t>if radial fracture is &gt;7.5 cm from articular surface</a:t>
            </a:r>
          </a:p>
          <a:p>
            <a:pPr lvl="2"/>
            <a:r>
              <a:rPr lang="en-GB" dirty="0"/>
              <a:t>unstable in 6% </a:t>
            </a:r>
          </a:p>
          <a:p>
            <a:r>
              <a:rPr lang="en-GB" dirty="0"/>
              <a:t>Mechanism</a:t>
            </a:r>
          </a:p>
          <a:p>
            <a:pPr lvl="1"/>
            <a:r>
              <a:rPr lang="en-GB" dirty="0"/>
              <a:t>direct wrist trauma</a:t>
            </a:r>
          </a:p>
          <a:p>
            <a:pPr lvl="2"/>
            <a:r>
              <a:rPr lang="en-GB" dirty="0"/>
              <a:t>typically dorsolateral aspect</a:t>
            </a:r>
          </a:p>
          <a:p>
            <a:pPr lvl="1"/>
            <a:r>
              <a:rPr lang="en-GB" dirty="0"/>
              <a:t>fall onto outstretched hand with forearm in pronation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="" xmlns:p14="http://schemas.microsoft.com/office/powerpoint/2010/main" val="24213856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Classifications </a:t>
            </a:r>
            <a:endParaRPr lang="en-GB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1073" y="2924944"/>
            <a:ext cx="8702018" cy="30963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15188757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Clinical presentation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Symptoms</a:t>
            </a:r>
          </a:p>
          <a:p>
            <a:pPr lvl="1"/>
            <a:r>
              <a:rPr lang="en-GB" dirty="0"/>
              <a:t>pain, swelling, deformity</a:t>
            </a:r>
          </a:p>
          <a:p>
            <a:r>
              <a:rPr lang="en-GB" dirty="0"/>
              <a:t>Physical exam</a:t>
            </a:r>
          </a:p>
          <a:p>
            <a:pPr lvl="1"/>
            <a:r>
              <a:rPr lang="en-GB" dirty="0"/>
              <a:t>point tenderness over fracture site</a:t>
            </a:r>
          </a:p>
          <a:p>
            <a:pPr lvl="1"/>
            <a:r>
              <a:rPr lang="en-GB" dirty="0"/>
              <a:t>ROM</a:t>
            </a:r>
          </a:p>
          <a:p>
            <a:pPr lvl="2"/>
            <a:r>
              <a:rPr lang="en-GB" dirty="0"/>
              <a:t>test forearm supination and pronation for instability</a:t>
            </a:r>
          </a:p>
          <a:p>
            <a:pPr lvl="1"/>
            <a:r>
              <a:rPr lang="en-GB" dirty="0"/>
              <a:t>DRUJ stress</a:t>
            </a:r>
          </a:p>
          <a:p>
            <a:pPr lvl="2"/>
            <a:r>
              <a:rPr lang="en-GB" dirty="0"/>
              <a:t>causes wrist or midline forearm pain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="" xmlns:p14="http://schemas.microsoft.com/office/powerpoint/2010/main" val="20352993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Imaging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dirty="0" smtClean="0"/>
              <a:t>Radiographs</a:t>
            </a:r>
          </a:p>
          <a:p>
            <a:r>
              <a:rPr lang="en-GB" dirty="0" smtClean="0"/>
              <a:t>recommended </a:t>
            </a:r>
            <a:r>
              <a:rPr lang="en-GB" dirty="0"/>
              <a:t>views</a:t>
            </a:r>
          </a:p>
          <a:p>
            <a:pPr lvl="1"/>
            <a:r>
              <a:rPr lang="en-GB" dirty="0"/>
              <a:t>AP and lateral views of forearm, elbow, and wrist</a:t>
            </a:r>
          </a:p>
          <a:p>
            <a:r>
              <a:rPr lang="en-GB" dirty="0"/>
              <a:t>findings</a:t>
            </a:r>
          </a:p>
          <a:p>
            <a:pPr lvl="1"/>
            <a:r>
              <a:rPr lang="en-GB" dirty="0"/>
              <a:t>signs of DRUJ injury</a:t>
            </a:r>
          </a:p>
          <a:p>
            <a:pPr lvl="2"/>
            <a:r>
              <a:rPr lang="en-GB" dirty="0"/>
              <a:t>ulnar styloid </a:t>
            </a:r>
            <a:r>
              <a:rPr lang="en-GB" dirty="0" err="1"/>
              <a:t>fx</a:t>
            </a:r>
            <a:endParaRPr lang="en-GB" dirty="0"/>
          </a:p>
          <a:p>
            <a:pPr lvl="2"/>
            <a:r>
              <a:rPr lang="en-GB" dirty="0"/>
              <a:t>widening of joint on AP view</a:t>
            </a:r>
          </a:p>
          <a:p>
            <a:pPr lvl="2"/>
            <a:r>
              <a:rPr lang="en-GB" dirty="0"/>
              <a:t>dorsal or volar displacement on lateral view</a:t>
            </a:r>
          </a:p>
          <a:p>
            <a:pPr lvl="2"/>
            <a:r>
              <a:rPr lang="en-GB" dirty="0"/>
              <a:t>radial shortening (≥5mm)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="" xmlns:p14="http://schemas.microsoft.com/office/powerpoint/2010/main" val="13679445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Image </a:t>
            </a:r>
            <a:endParaRPr lang="en-GB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1600200"/>
            <a:ext cx="5832647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="" xmlns:p14="http://schemas.microsoft.com/office/powerpoint/2010/main" val="3317410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Operative treatment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b="1" dirty="0" smtClean="0"/>
              <a:t>ORIF </a:t>
            </a:r>
            <a:r>
              <a:rPr lang="en-GB" b="1" dirty="0"/>
              <a:t>of radius with reduction and stabilization of DRUJ</a:t>
            </a:r>
            <a:endParaRPr lang="en-GB" dirty="0"/>
          </a:p>
          <a:p>
            <a:pPr lvl="1"/>
            <a:r>
              <a:rPr lang="en-GB" dirty="0"/>
              <a:t>indications</a:t>
            </a:r>
          </a:p>
          <a:p>
            <a:pPr lvl="2"/>
            <a:r>
              <a:rPr lang="en-GB" dirty="0"/>
              <a:t>all cases, as anatomic reduction of DRUJ is required</a:t>
            </a:r>
          </a:p>
          <a:p>
            <a:pPr lvl="2"/>
            <a:r>
              <a:rPr lang="en-GB" dirty="0"/>
              <a:t>acute operative treatment far superior to late reconstruction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="" xmlns:p14="http://schemas.microsoft.com/office/powerpoint/2010/main" val="11548305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Complications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GB" dirty="0"/>
              <a:t>Compartment </a:t>
            </a:r>
            <a:r>
              <a:rPr lang="en-GB" dirty="0" smtClean="0"/>
              <a:t>syndrome: </a:t>
            </a:r>
            <a:r>
              <a:rPr lang="en-GB" dirty="0"/>
              <a:t>high energy crush </a:t>
            </a:r>
            <a:r>
              <a:rPr lang="en-GB" dirty="0" smtClean="0"/>
              <a:t>injury, open fractures, vascular </a:t>
            </a:r>
            <a:r>
              <a:rPr lang="en-GB" dirty="0"/>
              <a:t>injuries or </a:t>
            </a:r>
            <a:r>
              <a:rPr lang="en-GB" dirty="0" smtClean="0"/>
              <a:t>coagulopathies</a:t>
            </a:r>
          </a:p>
          <a:p>
            <a:r>
              <a:rPr lang="en-GB" dirty="0"/>
              <a:t>Neurovascular </a:t>
            </a:r>
            <a:r>
              <a:rPr lang="en-GB" dirty="0" smtClean="0"/>
              <a:t>injury</a:t>
            </a:r>
          </a:p>
          <a:p>
            <a:r>
              <a:rPr lang="en-GB" dirty="0" err="1" smtClean="0"/>
              <a:t>Refracture</a:t>
            </a:r>
            <a:r>
              <a:rPr lang="en-GB" dirty="0" smtClean="0"/>
              <a:t>: removing </a:t>
            </a:r>
            <a:r>
              <a:rPr lang="en-GB" dirty="0"/>
              <a:t>plate too </a:t>
            </a:r>
            <a:r>
              <a:rPr lang="en-GB" dirty="0" smtClean="0"/>
              <a:t>early (minimum 18 months), large </a:t>
            </a:r>
            <a:r>
              <a:rPr lang="en-GB" dirty="0"/>
              <a:t>plates (</a:t>
            </a:r>
            <a:r>
              <a:rPr lang="en-GB" dirty="0" smtClean="0"/>
              <a:t>4.5mm), comminuted fractures, persistent </a:t>
            </a:r>
            <a:r>
              <a:rPr lang="en-GB" dirty="0"/>
              <a:t>radiographic </a:t>
            </a:r>
            <a:r>
              <a:rPr lang="en-GB" dirty="0" smtClean="0"/>
              <a:t>lucency </a:t>
            </a:r>
          </a:p>
          <a:p>
            <a:r>
              <a:rPr lang="en-GB" dirty="0"/>
              <a:t>Nonunion</a:t>
            </a:r>
          </a:p>
          <a:p>
            <a:r>
              <a:rPr lang="en-GB" dirty="0"/>
              <a:t>Malunion</a:t>
            </a:r>
          </a:p>
          <a:p>
            <a:r>
              <a:rPr lang="en-GB" dirty="0"/>
              <a:t>DRUJ </a:t>
            </a:r>
            <a:r>
              <a:rPr lang="en-GB" dirty="0" smtClean="0"/>
              <a:t>subluxation</a:t>
            </a:r>
            <a:r>
              <a:rPr lang="en-GB" dirty="0"/>
              <a:t/>
            </a:r>
            <a:br>
              <a:rPr lang="en-GB" dirty="0"/>
            </a:br>
            <a:endParaRPr lang="en-GB" dirty="0"/>
          </a:p>
          <a:p>
            <a:endParaRPr lang="en-GB" dirty="0"/>
          </a:p>
        </p:txBody>
      </p:sp>
    </p:spTree>
    <p:extLst>
      <p:ext uri="{BB962C8B-B14F-4D97-AF65-F5344CB8AC3E}">
        <p14:creationId xmlns="" xmlns:p14="http://schemas.microsoft.com/office/powerpoint/2010/main" val="27697933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72</TotalTime>
  <Words>123</Words>
  <Application>Microsoft Office PowerPoint</Application>
  <PresentationFormat>On-screen Show (4:3)</PresentationFormat>
  <Paragraphs>49</Paragraphs>
  <Slides>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0" baseType="lpstr">
      <vt:lpstr>Office Theme</vt:lpstr>
      <vt:lpstr>Galeazzi Fractures </vt:lpstr>
      <vt:lpstr> Definition </vt:lpstr>
      <vt:lpstr>Epidemiology </vt:lpstr>
      <vt:lpstr>Classifications </vt:lpstr>
      <vt:lpstr>Clinical presentation </vt:lpstr>
      <vt:lpstr>Imaging </vt:lpstr>
      <vt:lpstr>Image </vt:lpstr>
      <vt:lpstr>Operative treatment </vt:lpstr>
      <vt:lpstr>Complications 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Galeazzi Fractures</dc:title>
  <dc:creator>Dr. Nyankure</dc:creator>
  <cp:lastModifiedBy>Guest</cp:lastModifiedBy>
  <cp:revision>6</cp:revision>
  <dcterms:created xsi:type="dcterms:W3CDTF">2016-02-07T08:44:41Z</dcterms:created>
  <dcterms:modified xsi:type="dcterms:W3CDTF">2016-11-15T17:52:18Z</dcterms:modified>
</cp:coreProperties>
</file>